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53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BEB99-4DC8-44CD-B1BE-45299F581224}" type="datetimeFigureOut">
              <a:rPr lang="en-GB" smtClean="0"/>
              <a:t>26/01/2023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DB3ED-9497-4C5F-85D5-F59683DAD3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555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ADB3ED-9497-4C5F-85D5-F59683DAD3C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667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hr-H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hr-HR" sz="4400" b="0" strike="noStrike" spc="-1">
                <a:solidFill>
                  <a:srgbClr val="000000"/>
                </a:solidFill>
                <a:latin typeface="Calibri Light"/>
              </a:rPr>
              <a:t>Kliknite da biste uredili stil naslova matrice</a:t>
            </a:r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hr-HR" sz="2800" b="0" strike="noStrike" spc="-1">
                <a:solidFill>
                  <a:srgbClr val="000000"/>
                </a:solidFill>
                <a:latin typeface="Calibri"/>
              </a:rPr>
              <a:t>Uredite stilove teksta matrice</a:t>
            </a:r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400" b="0" strike="noStrike" spc="-1">
                <a:solidFill>
                  <a:srgbClr val="000000"/>
                </a:solidFill>
                <a:latin typeface="Calibri"/>
              </a:rPr>
              <a:t>Druga razina</a:t>
            </a:r>
            <a:endParaRPr lang="en-US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2000" b="0" strike="noStrike" spc="-1">
                <a:solidFill>
                  <a:srgbClr val="000000"/>
                </a:solidFill>
                <a:latin typeface="Calibri"/>
              </a:rPr>
              <a:t>Treća razina</a:t>
            </a:r>
            <a:endParaRPr lang="en-US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Četvrta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hr-HR" sz="1800" b="0" strike="noStrike" spc="-1">
                <a:solidFill>
                  <a:srgbClr val="000000"/>
                </a:solidFill>
                <a:latin typeface="Calibri"/>
              </a:rPr>
              <a:t>Peta razina</a:t>
            </a:r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0891962-0CDF-4281-9228-53DDE2E79799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51D1922-99F5-444D-8485-1B172900DAE0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8C22186A-95A5-4F65-ABD4-9073A9CAEA6A}" type="datetime">
              <a:rPr lang="hr-HR" sz="1200" b="0" strike="noStrike" spc="-1">
                <a:solidFill>
                  <a:srgbClr val="8B8B8B"/>
                </a:solidFill>
                <a:latin typeface="Calibri"/>
              </a:rPr>
              <a:t>26.1.2023.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hr-HR" sz="2400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1FEE80D-5C3B-4225-809D-E2EEB15752A3}" type="slidenum">
              <a:rPr lang="hr-HR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hr-HR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Kliknite za uređivanje formata teksta naslova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Kliknite za uređivanje formata teksta strukture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Druga razina strukture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Treća razina strukture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</a:rPr>
              <a:t>Četvrta razina strukture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Peta razina strukture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Šesta razina strukture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</a:rPr>
              <a:t>Sedma razina strukture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hvoices.live/category/writing-communication/books/huck-finn/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cdrummbks/4465710678" TargetMode="External"/><Relationship Id="rId4" Type="http://schemas.openxmlformats.org/officeDocument/2006/relationships/image" Target="../media/image28.jpg"/><Relationship Id="rId9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1.jp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vonpappe2.blogspot.com/2015/07/alice-in-wonderland-150th-anniversary.html" TargetMode="External"/><Relationship Id="rId5" Type="http://schemas.openxmlformats.org/officeDocument/2006/relationships/image" Target="../media/image32.jpg"/><Relationship Id="rId4" Type="http://schemas.openxmlformats.org/officeDocument/2006/relationships/hyperlink" Target="https://archive.org/details/mill_on_the_floss_0812_librivox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5237c4c7-e8b7-4f92-bbaf-a85a0de9dcd6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www.flickr.com/photos/lydiaxliu/15072199721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hyperlink" Target="https://historylink.org/File/20173" TargetMode="External"/><Relationship Id="rId10" Type="http://schemas.openxmlformats.org/officeDocument/2006/relationships/hyperlink" Target="https://www.publicdomainpictures.net/en/view-image.php?image=285657&amp;picture=old-books" TargetMode="External"/><Relationship Id="rId4" Type="http://schemas.openxmlformats.org/officeDocument/2006/relationships/image" Target="../media/image7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2880" y="0"/>
            <a:ext cx="12188520" cy="68576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2"/>
          <p:cNvSpPr/>
          <p:nvPr/>
        </p:nvSpPr>
        <p:spPr>
          <a:xfrm flipV="1">
            <a:off x="0" y="-720"/>
            <a:ext cx="7539480" cy="6857640"/>
          </a:xfrm>
          <a:custGeom>
            <a:avLst/>
            <a:gdLst/>
            <a:ahLst/>
            <a:cxnLst/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CustomShape 3"/>
          <p:cNvSpPr/>
          <p:nvPr/>
        </p:nvSpPr>
        <p:spPr>
          <a:xfrm flipV="1">
            <a:off x="0" y="-720"/>
            <a:ext cx="7092720" cy="6857640"/>
          </a:xfrm>
          <a:custGeom>
            <a:avLst/>
            <a:gdLst/>
            <a:ahLst/>
            <a:cxnLst/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5" name="TextShape 4"/>
          <p:cNvSpPr txBox="1"/>
          <p:nvPr/>
        </p:nvSpPr>
        <p:spPr>
          <a:xfrm>
            <a:off x="276480" y="754560"/>
            <a:ext cx="552960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60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Unit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4</a:t>
            </a:r>
            <a:r>
              <a:rPr lang="en-US" sz="2800" b="0" strike="noStrike" spc="-1">
                <a:solidFill>
                  <a:srgbClr val="FFFFFF"/>
                </a:solidFill>
                <a:latin typeface="Calibri Light"/>
              </a:rPr>
              <a:t>: </a:t>
            </a:r>
            <a:r>
              <a:rPr lang="hr-HR" sz="2800" b="0" strike="noStrike" spc="-1">
                <a:solidFill>
                  <a:srgbClr val="FFFFFF"/>
                </a:solidFill>
                <a:latin typeface="Calibri Light"/>
              </a:rPr>
              <a:t>Lesson 13</a:t>
            </a:r>
            <a:br/>
            <a:br/>
            <a:r>
              <a:rPr lang="hr-HR" sz="4400" b="0" strike="noStrike" spc="-1">
                <a:solidFill>
                  <a:srgbClr val="FFFFFF"/>
                </a:solidFill>
                <a:latin typeface="Calibri Light"/>
              </a:rPr>
              <a:t>Good reads	</a:t>
            </a:r>
            <a:br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6" name="Content Placeholder 3"/>
          <p:cNvPicPr/>
          <p:nvPr/>
        </p:nvPicPr>
        <p:blipFill>
          <a:blip r:embed="rId2"/>
          <a:stretch/>
        </p:blipFill>
        <p:spPr>
          <a:xfrm>
            <a:off x="7979040" y="394560"/>
            <a:ext cx="3936240" cy="737640"/>
          </a:xfrm>
          <a:prstGeom prst="rect">
            <a:avLst/>
          </a:prstGeom>
          <a:ln w="0">
            <a:noFill/>
          </a:ln>
        </p:spPr>
      </p:pic>
      <p:sp>
        <p:nvSpPr>
          <p:cNvPr id="87" name="CustomShape 5"/>
          <p:cNvSpPr/>
          <p:nvPr/>
        </p:nvSpPr>
        <p:spPr>
          <a:xfrm>
            <a:off x="0" y="2096280"/>
            <a:ext cx="596736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     U ovoj ćemo lekciji: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govoriti o knjigama i čitanju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pročitati tekst o Marku Twainu</a:t>
            </a:r>
            <a:endParaRPr lang="hr-HR" sz="1800" b="0" strike="noStrike" spc="-1"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FFFFFF"/>
              </a:buClr>
              <a:buFont typeface="StarSymbol"/>
              <a:buChar char="-"/>
            </a:pPr>
            <a:r>
              <a:rPr lang="hr-HR" sz="1800" b="0" strike="noStrike" spc="-1">
                <a:solidFill>
                  <a:srgbClr val="FFFFFF"/>
                </a:solidFill>
                <a:latin typeface="Calibri"/>
              </a:rPr>
              <a:t>napisati osvrt o knjizi</a:t>
            </a:r>
            <a:endParaRPr lang="hr-HR" sz="1800" b="0" strike="noStrike" spc="-1">
              <a:latin typeface="Arial"/>
            </a:endParaRPr>
          </a:p>
        </p:txBody>
      </p:sp>
      <p:pic>
        <p:nvPicPr>
          <p:cNvPr id="88" name="Picture 4"/>
          <p:cNvPicPr/>
          <p:nvPr/>
        </p:nvPicPr>
        <p:blipFill>
          <a:blip r:embed="rId3"/>
          <a:stretch/>
        </p:blipFill>
        <p:spPr>
          <a:xfrm>
            <a:off x="7946640" y="1417320"/>
            <a:ext cx="4012560" cy="5155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lika 2"/>
          <p:cNvPicPr/>
          <p:nvPr/>
        </p:nvPicPr>
        <p:blipFill>
          <a:blip r:embed="rId2"/>
          <a:stretch/>
        </p:blipFill>
        <p:spPr>
          <a:xfrm>
            <a:off x="-136187" y="88866"/>
            <a:ext cx="12191760" cy="3126600"/>
          </a:xfrm>
          <a:prstGeom prst="rect">
            <a:avLst/>
          </a:prstGeom>
          <a:ln w="0">
            <a:noFill/>
          </a:ln>
        </p:spPr>
      </p:pic>
      <p:pic>
        <p:nvPicPr>
          <p:cNvPr id="146" name="Slika 3"/>
          <p:cNvPicPr/>
          <p:nvPr/>
        </p:nvPicPr>
        <p:blipFill>
          <a:blip r:embed="rId3"/>
          <a:stretch/>
        </p:blipFill>
        <p:spPr>
          <a:xfrm>
            <a:off x="3666960" y="0"/>
            <a:ext cx="4858200" cy="68544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6B13578D-0088-7F54-0CCC-FA0B57EED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947481" y="3304332"/>
            <a:ext cx="2408938" cy="34645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899634-B02C-54B8-7180-01397BB78B5E}"/>
              </a:ext>
            </a:extLst>
          </p:cNvPr>
          <p:cNvSpPr txBox="1"/>
          <p:nvPr/>
        </p:nvSpPr>
        <p:spPr>
          <a:xfrm>
            <a:off x="2272683" y="6992954"/>
            <a:ext cx="15467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www.flickr.com/photos/cdrummbks/4465710678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6" name="Picture 5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BAA15EF8-2DA6-1998-094D-7DB102E2B0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59693" y="3306054"/>
            <a:ext cx="2409543" cy="34628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AFE34E-0E25-5730-A070-C16B598E0F02}"/>
              </a:ext>
            </a:extLst>
          </p:cNvPr>
          <p:cNvSpPr txBox="1"/>
          <p:nvPr/>
        </p:nvSpPr>
        <p:spPr>
          <a:xfrm>
            <a:off x="6077297" y="6982193"/>
            <a:ext cx="1928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8" tooltip="https://www.youthvoices.live/category/writing-communication/books/huck-finn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9" tooltip="https://creativecommons.org/licenses/by-sa/3.0/"/>
              </a:rPr>
              <a:t>CC BY-SA</a:t>
            </a:r>
            <a:endParaRPr lang="en-GB" sz="9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lika 2"/>
          <p:cNvPicPr/>
          <p:nvPr/>
        </p:nvPicPr>
        <p:blipFill>
          <a:blip r:embed="rId2"/>
          <a:stretch/>
        </p:blipFill>
        <p:spPr>
          <a:xfrm>
            <a:off x="240" y="345033"/>
            <a:ext cx="12191760" cy="198468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9C6AEA9D-C883-B59E-1E89-DE2AD53E8E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6370" y="2406138"/>
            <a:ext cx="3605211" cy="3605211"/>
          </a:xfrm>
          <a:prstGeom prst="rect">
            <a:avLst/>
          </a:prstGeom>
        </p:spPr>
      </p:pic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6A3D5DA6-4DF6-4E3D-3F74-5A7EC1D702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93394" y="2406138"/>
            <a:ext cx="3605212" cy="3605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0C926E-168B-6791-7A26-7901FE497B94}"/>
              </a:ext>
            </a:extLst>
          </p:cNvPr>
          <p:cNvSpPr txBox="1"/>
          <p:nvPr/>
        </p:nvSpPr>
        <p:spPr>
          <a:xfrm>
            <a:off x="8453336" y="6913214"/>
            <a:ext cx="10192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vonpappe2.blogspot.com/2015/07/alice-in-wonderland-150th-anniversary.html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nc-nd/3.0/"/>
              </a:rPr>
              <a:t>CC BY-NC-ND</a:t>
            </a:r>
            <a:endParaRPr lang="en-GB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6C8EC7-25D0-CE36-5E89-0765C80E4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2647" y="2156534"/>
            <a:ext cx="27813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lika 2"/>
          <p:cNvPicPr/>
          <p:nvPr/>
        </p:nvPicPr>
        <p:blipFill>
          <a:blip r:embed="rId2"/>
          <a:stretch/>
        </p:blipFill>
        <p:spPr>
          <a:xfrm>
            <a:off x="3919320" y="0"/>
            <a:ext cx="4353120" cy="542520"/>
          </a:xfrm>
          <a:prstGeom prst="rect">
            <a:avLst/>
          </a:prstGeom>
          <a:ln w="0">
            <a:noFill/>
          </a:ln>
        </p:spPr>
      </p:pic>
      <p:pic>
        <p:nvPicPr>
          <p:cNvPr id="149" name="Slika 4"/>
          <p:cNvPicPr/>
          <p:nvPr/>
        </p:nvPicPr>
        <p:blipFill>
          <a:blip r:embed="rId3"/>
          <a:stretch/>
        </p:blipFill>
        <p:spPr>
          <a:xfrm>
            <a:off x="1205640" y="468720"/>
            <a:ext cx="10322640" cy="6314760"/>
          </a:xfrm>
          <a:prstGeom prst="rect">
            <a:avLst/>
          </a:prstGeom>
          <a:ln w="0">
            <a:noFill/>
          </a:ln>
        </p:spPr>
      </p:pic>
      <p:sp>
        <p:nvSpPr>
          <p:cNvPr id="150" name="CustomShape 1"/>
          <p:cNvSpPr/>
          <p:nvPr/>
        </p:nvSpPr>
        <p:spPr>
          <a:xfrm>
            <a:off x="8814240" y="2495520"/>
            <a:ext cx="664200" cy="45360"/>
          </a:xfrm>
          <a:prstGeom prst="mathMinus">
            <a:avLst>
              <a:gd name="adj1" fmla="val 2352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CustomShape 2"/>
          <p:cNvSpPr/>
          <p:nvPr/>
        </p:nvSpPr>
        <p:spPr>
          <a:xfrm>
            <a:off x="6039360" y="2727720"/>
            <a:ext cx="4390920" cy="45360"/>
          </a:xfrm>
          <a:prstGeom prst="mathMinus">
            <a:avLst>
              <a:gd name="adj1" fmla="val 2352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2" name="CustomShape 3"/>
          <p:cNvSpPr/>
          <p:nvPr/>
        </p:nvSpPr>
        <p:spPr>
          <a:xfrm>
            <a:off x="7905240" y="2959920"/>
            <a:ext cx="1376640" cy="45360"/>
          </a:xfrm>
          <a:prstGeom prst="mathMinus">
            <a:avLst>
              <a:gd name="adj1" fmla="val 2352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3" name="CustomShape 4"/>
          <p:cNvSpPr/>
          <p:nvPr/>
        </p:nvSpPr>
        <p:spPr>
          <a:xfrm>
            <a:off x="5641560" y="3154680"/>
            <a:ext cx="1157760" cy="45360"/>
          </a:xfrm>
          <a:prstGeom prst="mathMinus">
            <a:avLst>
              <a:gd name="adj1" fmla="val 2352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4" name="CustomShape 5"/>
          <p:cNvSpPr/>
          <p:nvPr/>
        </p:nvSpPr>
        <p:spPr>
          <a:xfrm>
            <a:off x="6989040" y="3154680"/>
            <a:ext cx="1101960" cy="45360"/>
          </a:xfrm>
          <a:prstGeom prst="mathMinus">
            <a:avLst>
              <a:gd name="adj1" fmla="val 23520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5" name="CustomShape 6"/>
          <p:cNvSpPr/>
          <p:nvPr/>
        </p:nvSpPr>
        <p:spPr>
          <a:xfrm flipH="1">
            <a:off x="10487880" y="3785040"/>
            <a:ext cx="45360" cy="2998080"/>
          </a:xfrm>
          <a:prstGeom prst="arc">
            <a:avLst>
              <a:gd name="adj1" fmla="val 16200000"/>
              <a:gd name="adj2" fmla="val 0"/>
            </a:avLst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7"/>
          <p:cNvSpPr/>
          <p:nvPr/>
        </p:nvSpPr>
        <p:spPr>
          <a:xfrm>
            <a:off x="2147040" y="4492080"/>
            <a:ext cx="45360" cy="1784160"/>
          </a:xfrm>
          <a:prstGeom prst="arc">
            <a:avLst>
              <a:gd name="adj1" fmla="val 16200000"/>
              <a:gd name="adj2" fmla="val 0"/>
            </a:avLst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8"/>
          <p:cNvSpPr/>
          <p:nvPr/>
        </p:nvSpPr>
        <p:spPr>
          <a:xfrm>
            <a:off x="5083920" y="5406480"/>
            <a:ext cx="3189600" cy="45360"/>
          </a:xfrm>
          <a:prstGeom prst="mathMinus">
            <a:avLst>
              <a:gd name="adj1" fmla="val 23520"/>
            </a:avLst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lika 2"/>
          <p:cNvPicPr/>
          <p:nvPr/>
        </p:nvPicPr>
        <p:blipFill>
          <a:blip r:embed="rId2"/>
          <a:stretch/>
        </p:blipFill>
        <p:spPr>
          <a:xfrm>
            <a:off x="0" y="542880"/>
            <a:ext cx="7763760" cy="923760"/>
          </a:xfrm>
          <a:prstGeom prst="rect">
            <a:avLst/>
          </a:prstGeom>
          <a:ln w="0">
            <a:noFill/>
          </a:ln>
        </p:spPr>
      </p:pic>
      <p:pic>
        <p:nvPicPr>
          <p:cNvPr id="159" name="Slika 3"/>
          <p:cNvPicPr/>
          <p:nvPr/>
        </p:nvPicPr>
        <p:blipFill>
          <a:blip r:embed="rId3"/>
          <a:stretch/>
        </p:blipFill>
        <p:spPr>
          <a:xfrm>
            <a:off x="3919320" y="0"/>
            <a:ext cx="4353120" cy="542520"/>
          </a:xfrm>
          <a:prstGeom prst="rect">
            <a:avLst/>
          </a:prstGeom>
          <a:ln w="0">
            <a:noFill/>
          </a:ln>
        </p:spPr>
      </p:pic>
      <p:pic>
        <p:nvPicPr>
          <p:cNvPr id="160" name="Slika 5"/>
          <p:cNvPicPr/>
          <p:nvPr/>
        </p:nvPicPr>
        <p:blipFill>
          <a:blip r:embed="rId4"/>
          <a:stretch/>
        </p:blipFill>
        <p:spPr>
          <a:xfrm>
            <a:off x="0" y="1467000"/>
            <a:ext cx="12191760" cy="5936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454320" y="264600"/>
            <a:ext cx="213624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1800" b="1" strike="noStrike" spc="-1">
                <a:solidFill>
                  <a:srgbClr val="000000"/>
                </a:solidFill>
                <a:latin typeface="Calibri"/>
              </a:rPr>
              <a:t>Workbook, page 55. </a:t>
            </a:r>
            <a:endParaRPr lang="hr-HR" sz="1800" b="0" strike="noStrike" spc="-1">
              <a:latin typeface="Arial"/>
            </a:endParaRPr>
          </a:p>
        </p:txBody>
      </p:sp>
      <p:pic>
        <p:nvPicPr>
          <p:cNvPr id="162" name="Slika 3"/>
          <p:cNvPicPr/>
          <p:nvPr/>
        </p:nvPicPr>
        <p:blipFill>
          <a:blip r:embed="rId2"/>
          <a:stretch/>
        </p:blipFill>
        <p:spPr>
          <a:xfrm>
            <a:off x="16200" y="633960"/>
            <a:ext cx="12191760" cy="6045480"/>
          </a:xfrm>
          <a:prstGeom prst="rect">
            <a:avLst/>
          </a:prstGeom>
          <a:ln w="0">
            <a:noFill/>
          </a:ln>
        </p:spPr>
      </p:pic>
      <p:sp>
        <p:nvSpPr>
          <p:cNvPr id="163" name="CustomShape 2"/>
          <p:cNvSpPr/>
          <p:nvPr/>
        </p:nvSpPr>
        <p:spPr>
          <a:xfrm>
            <a:off x="3651120" y="435960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2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64" name="CustomShape 3"/>
          <p:cNvSpPr/>
          <p:nvPr/>
        </p:nvSpPr>
        <p:spPr>
          <a:xfrm>
            <a:off x="3651120" y="393444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3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3672720" y="350424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4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66" name="CustomShape 5"/>
          <p:cNvSpPr/>
          <p:nvPr/>
        </p:nvSpPr>
        <p:spPr>
          <a:xfrm>
            <a:off x="3656520" y="483588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5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67" name="CustomShape 6"/>
          <p:cNvSpPr/>
          <p:nvPr/>
        </p:nvSpPr>
        <p:spPr>
          <a:xfrm>
            <a:off x="3667320" y="526572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6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lika 2"/>
          <p:cNvPicPr/>
          <p:nvPr/>
        </p:nvPicPr>
        <p:blipFill>
          <a:blip r:embed="rId2"/>
          <a:stretch/>
        </p:blipFill>
        <p:spPr>
          <a:xfrm>
            <a:off x="0" y="461880"/>
            <a:ext cx="12191760" cy="5933880"/>
          </a:xfrm>
          <a:prstGeom prst="rect">
            <a:avLst/>
          </a:prstGeom>
          <a:ln w="0"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772200" y="1744560"/>
            <a:ext cx="18604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All of them.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0" name="CustomShape 2"/>
          <p:cNvSpPr/>
          <p:nvPr/>
        </p:nvSpPr>
        <p:spPr>
          <a:xfrm>
            <a:off x="739440" y="4312440"/>
            <a:ext cx="17096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Wikipedia.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1" name="CustomShape 3"/>
          <p:cNvSpPr/>
          <p:nvPr/>
        </p:nvSpPr>
        <p:spPr>
          <a:xfrm>
            <a:off x="740160" y="5595120"/>
            <a:ext cx="2153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Google maps.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lika 2"/>
          <p:cNvPicPr/>
          <p:nvPr/>
        </p:nvPicPr>
        <p:blipFill>
          <a:blip r:embed="rId2"/>
          <a:stretch/>
        </p:blipFill>
        <p:spPr>
          <a:xfrm>
            <a:off x="0" y="612360"/>
            <a:ext cx="12191760" cy="5633280"/>
          </a:xfrm>
          <a:prstGeom prst="rect">
            <a:avLst/>
          </a:prstGeom>
          <a:ln w="0">
            <a:noFill/>
          </a:ln>
        </p:spPr>
      </p:pic>
      <p:sp>
        <p:nvSpPr>
          <p:cNvPr id="173" name="CustomShape 1"/>
          <p:cNvSpPr/>
          <p:nvPr/>
        </p:nvSpPr>
        <p:spPr>
          <a:xfrm>
            <a:off x="3956400" y="3414240"/>
            <a:ext cx="8744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from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953880" y="3969360"/>
            <a:ext cx="47232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of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6216840" y="3984480"/>
            <a:ext cx="5468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on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6" name="CustomShape 4"/>
          <p:cNvSpPr/>
          <p:nvPr/>
        </p:nvSpPr>
        <p:spPr>
          <a:xfrm>
            <a:off x="8609400" y="3966840"/>
            <a:ext cx="444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in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7" name="CustomShape 5"/>
          <p:cNvSpPr/>
          <p:nvPr/>
        </p:nvSpPr>
        <p:spPr>
          <a:xfrm>
            <a:off x="2882160" y="4529520"/>
            <a:ext cx="54684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up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8" name="CustomShape 6"/>
          <p:cNvSpPr/>
          <p:nvPr/>
        </p:nvSpPr>
        <p:spPr>
          <a:xfrm>
            <a:off x="6191640" y="4523400"/>
            <a:ext cx="444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in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79" name="CustomShape 7"/>
          <p:cNvSpPr/>
          <p:nvPr/>
        </p:nvSpPr>
        <p:spPr>
          <a:xfrm>
            <a:off x="3160800" y="5110920"/>
            <a:ext cx="10314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about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80" name="CustomShape 8"/>
          <p:cNvSpPr/>
          <p:nvPr/>
        </p:nvSpPr>
        <p:spPr>
          <a:xfrm>
            <a:off x="3712680" y="2840400"/>
            <a:ext cx="44460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in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lika 2"/>
          <p:cNvPicPr/>
          <p:nvPr/>
        </p:nvPicPr>
        <p:blipFill>
          <a:blip r:embed="rId2"/>
          <a:stretch/>
        </p:blipFill>
        <p:spPr>
          <a:xfrm>
            <a:off x="948600" y="0"/>
            <a:ext cx="10069920" cy="6857640"/>
          </a:xfrm>
          <a:prstGeom prst="rect">
            <a:avLst/>
          </a:prstGeom>
          <a:ln w="0"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1393920" y="2037240"/>
            <a:ext cx="1044000" cy="35244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3471480" y="2687040"/>
            <a:ext cx="1806120" cy="34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CustomShape 3"/>
          <p:cNvSpPr/>
          <p:nvPr/>
        </p:nvSpPr>
        <p:spPr>
          <a:xfrm>
            <a:off x="3335040" y="3344760"/>
            <a:ext cx="964080" cy="34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CustomShape 4"/>
          <p:cNvSpPr/>
          <p:nvPr/>
        </p:nvSpPr>
        <p:spPr>
          <a:xfrm>
            <a:off x="5613840" y="4042440"/>
            <a:ext cx="1348200" cy="272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6" name="CustomShape 5"/>
          <p:cNvSpPr/>
          <p:nvPr/>
        </p:nvSpPr>
        <p:spPr>
          <a:xfrm>
            <a:off x="1393920" y="4628160"/>
            <a:ext cx="1348200" cy="35244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ustomShape 6"/>
          <p:cNvSpPr/>
          <p:nvPr/>
        </p:nvSpPr>
        <p:spPr>
          <a:xfrm>
            <a:off x="5694120" y="5313960"/>
            <a:ext cx="1348200" cy="272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ustomShape 7"/>
          <p:cNvSpPr/>
          <p:nvPr/>
        </p:nvSpPr>
        <p:spPr>
          <a:xfrm>
            <a:off x="5694120" y="5949720"/>
            <a:ext cx="1042920" cy="272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CustomShape 8"/>
          <p:cNvSpPr/>
          <p:nvPr/>
        </p:nvSpPr>
        <p:spPr>
          <a:xfrm>
            <a:off x="3335040" y="6605280"/>
            <a:ext cx="1806120" cy="34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Slika 2"/>
          <p:cNvPicPr/>
          <p:nvPr/>
        </p:nvPicPr>
        <p:blipFill>
          <a:blip r:embed="rId2"/>
          <a:stretch/>
        </p:blipFill>
        <p:spPr>
          <a:xfrm>
            <a:off x="427680" y="28080"/>
            <a:ext cx="11336040" cy="6801480"/>
          </a:xfrm>
          <a:prstGeom prst="rect">
            <a:avLst/>
          </a:prstGeom>
          <a:ln w="0"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3697560" y="227412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2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3697560" y="379008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3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3781080" y="176688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4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94" name="CustomShape 4"/>
          <p:cNvSpPr/>
          <p:nvPr/>
        </p:nvSpPr>
        <p:spPr>
          <a:xfrm>
            <a:off x="3781080" y="77400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5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3723120" y="279720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6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96" name="CustomShape 6"/>
          <p:cNvSpPr/>
          <p:nvPr/>
        </p:nvSpPr>
        <p:spPr>
          <a:xfrm>
            <a:off x="3739320" y="3272400"/>
            <a:ext cx="3610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>
                <a:solidFill>
                  <a:srgbClr val="41B0BF"/>
                </a:solidFill>
                <a:latin typeface="Calibri"/>
              </a:rPr>
              <a:t>7</a:t>
            </a:r>
            <a:endParaRPr lang="hr-HR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lika 2"/>
          <p:cNvPicPr/>
          <p:nvPr/>
        </p:nvPicPr>
        <p:blipFill>
          <a:blip r:embed="rId2"/>
          <a:stretch/>
        </p:blipFill>
        <p:spPr>
          <a:xfrm>
            <a:off x="1960920" y="0"/>
            <a:ext cx="826956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lika 2"/>
          <p:cNvPicPr/>
          <p:nvPr/>
        </p:nvPicPr>
        <p:blipFill>
          <a:blip r:embed="rId2"/>
          <a:stretch/>
        </p:blipFill>
        <p:spPr>
          <a:xfrm>
            <a:off x="0" y="0"/>
            <a:ext cx="12191760" cy="3336480"/>
          </a:xfrm>
          <a:prstGeom prst="rect">
            <a:avLst/>
          </a:prstGeom>
          <a:ln w="0">
            <a:noFill/>
          </a:ln>
        </p:spPr>
      </p:pic>
      <p:pic>
        <p:nvPicPr>
          <p:cNvPr id="90" name="Slika 4"/>
          <p:cNvPicPr/>
          <p:nvPr/>
        </p:nvPicPr>
        <p:blipFill>
          <a:blip r:embed="rId3"/>
          <a:stretch/>
        </p:blipFill>
        <p:spPr>
          <a:xfrm>
            <a:off x="4163400" y="2818800"/>
            <a:ext cx="6439320" cy="4038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lika 2"/>
          <p:cNvPicPr/>
          <p:nvPr/>
        </p:nvPicPr>
        <p:blipFill>
          <a:blip r:embed="rId3"/>
          <a:stretch/>
        </p:blipFill>
        <p:spPr>
          <a:xfrm>
            <a:off x="127946" y="148702"/>
            <a:ext cx="11740800" cy="2434876"/>
          </a:xfrm>
          <a:prstGeom prst="rect">
            <a:avLst/>
          </a:prstGeom>
          <a:ln w="0"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7018029" y="960043"/>
            <a:ext cx="28983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 dirty="0">
                <a:solidFill>
                  <a:srgbClr val="41B0BF"/>
                </a:solidFill>
                <a:latin typeface="Calibri"/>
              </a:rPr>
              <a:t>Priče iz davnine</a:t>
            </a:r>
            <a:endParaRPr lang="hr-HR" sz="2800" b="0" strike="noStrike" spc="-1" dirty="0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875416" y="1641672"/>
            <a:ext cx="480348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i="1" strike="noStrike" spc="-1" dirty="0">
                <a:solidFill>
                  <a:srgbClr val="41B0BF"/>
                </a:solidFill>
                <a:latin typeface="Calibri"/>
              </a:rPr>
              <a:t>Čudnovate zgode šegrta Hlapića</a:t>
            </a:r>
            <a:endParaRPr lang="hr-HR" sz="2800" b="0" strike="noStrike" spc="-1" dirty="0">
              <a:latin typeface="Arial"/>
            </a:endParaRPr>
          </a:p>
        </p:txBody>
      </p:sp>
      <p:pic>
        <p:nvPicPr>
          <p:cNvPr id="2050" name="Picture 2" descr="Najljepše priče Ivane Brlić-Mažuranić dostupno u online trgovini - Ezop  antikvarijat">
            <a:extLst>
              <a:ext uri="{FF2B5EF4-FFF2-40B4-BE49-F238E27FC236}">
                <a16:creationId xmlns:a16="http://schemas.microsoft.com/office/drawing/2014/main" id="{DE605B7F-1899-A9D1-A9BE-FC0C5700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619" y="2528848"/>
            <a:ext cx="2932520" cy="40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iče iz davnine">
            <a:extLst>
              <a:ext uri="{FF2B5EF4-FFF2-40B4-BE49-F238E27FC236}">
                <a16:creationId xmlns:a16="http://schemas.microsoft.com/office/drawing/2014/main" id="{099C121B-E322-732D-66DB-A940AE61F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924" y="2638308"/>
            <a:ext cx="3286939" cy="390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of Ivana Brlic Mazuranic: Basne i bajke ">
            <a:extLst>
              <a:ext uri="{FF2B5EF4-FFF2-40B4-BE49-F238E27FC236}">
                <a16:creationId xmlns:a16="http://schemas.microsoft.com/office/drawing/2014/main" id="{EA9C1553-3C31-6353-84E1-D4D42F579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579" y="2583578"/>
            <a:ext cx="3018045" cy="401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ka 2"/>
          <p:cNvPicPr/>
          <p:nvPr/>
        </p:nvPicPr>
        <p:blipFill>
          <a:blip r:embed="rId2"/>
          <a:stretch/>
        </p:blipFill>
        <p:spPr>
          <a:xfrm>
            <a:off x="315720" y="0"/>
            <a:ext cx="11559960" cy="6857640"/>
          </a:xfrm>
          <a:prstGeom prst="rect">
            <a:avLst/>
          </a:prstGeom>
          <a:ln w="0">
            <a:noFill/>
          </a:ln>
        </p:spPr>
      </p:pic>
      <p:sp>
        <p:nvSpPr>
          <p:cNvPr id="202" name="CustomShape 1"/>
          <p:cNvSpPr/>
          <p:nvPr/>
        </p:nvSpPr>
        <p:spPr>
          <a:xfrm>
            <a:off x="719640" y="1864800"/>
            <a:ext cx="18986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well educated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3" name="CustomShape 2"/>
          <p:cNvSpPr/>
          <p:nvPr/>
        </p:nvSpPr>
        <p:spPr>
          <a:xfrm>
            <a:off x="8048880" y="1864800"/>
            <a:ext cx="22766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left schoool early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4" name="CustomShape 3"/>
          <p:cNvSpPr/>
          <p:nvPr/>
        </p:nvSpPr>
        <p:spPr>
          <a:xfrm>
            <a:off x="4446000" y="1864800"/>
            <a:ext cx="3299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married and had children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5" name="CustomShape 4"/>
          <p:cNvSpPr/>
          <p:nvPr/>
        </p:nvSpPr>
        <p:spPr>
          <a:xfrm>
            <a:off x="8040600" y="2342520"/>
            <a:ext cx="18939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travelled a lot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6" name="CustomShape 5"/>
          <p:cNvSpPr/>
          <p:nvPr/>
        </p:nvSpPr>
        <p:spPr>
          <a:xfrm>
            <a:off x="710640" y="2450520"/>
            <a:ext cx="2899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lived in Croatia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7" name="CustomShape 6"/>
          <p:cNvSpPr/>
          <p:nvPr/>
        </p:nvSpPr>
        <p:spPr>
          <a:xfrm>
            <a:off x="8021880" y="2967480"/>
            <a:ext cx="3255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did many different jobs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8" name="CustomShape 7"/>
          <p:cNvSpPr/>
          <p:nvPr/>
        </p:nvSpPr>
        <p:spPr>
          <a:xfrm>
            <a:off x="710640" y="3001320"/>
            <a:ext cx="2899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family person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09" name="CustomShape 8"/>
          <p:cNvSpPr/>
          <p:nvPr/>
        </p:nvSpPr>
        <p:spPr>
          <a:xfrm>
            <a:off x="4429440" y="2434320"/>
            <a:ext cx="325548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published a lot of books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10" name="CustomShape 9"/>
          <p:cNvSpPr/>
          <p:nvPr/>
        </p:nvSpPr>
        <p:spPr>
          <a:xfrm>
            <a:off x="459720" y="4546440"/>
            <a:ext cx="38930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nominated for the Nobel prize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11" name="CustomShape 10"/>
          <p:cNvSpPr/>
          <p:nvPr/>
        </p:nvSpPr>
        <p:spPr>
          <a:xfrm>
            <a:off x="7719840" y="4546440"/>
            <a:ext cx="41835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Mark Twain Prize for humor </a:t>
            </a:r>
            <a:endParaRPr lang="hr-H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was named after him 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212" name="CustomShape 11"/>
          <p:cNvSpPr/>
          <p:nvPr/>
        </p:nvSpPr>
        <p:spPr>
          <a:xfrm>
            <a:off x="4523400" y="3001320"/>
            <a:ext cx="289944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used pen names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lika 2"/>
          <p:cNvPicPr/>
          <p:nvPr/>
        </p:nvPicPr>
        <p:blipFill>
          <a:blip r:embed="rId2"/>
          <a:stretch/>
        </p:blipFill>
        <p:spPr>
          <a:xfrm>
            <a:off x="1395720" y="757440"/>
            <a:ext cx="10733400" cy="6100200"/>
          </a:xfrm>
          <a:prstGeom prst="rect">
            <a:avLst/>
          </a:prstGeom>
          <a:ln w="0">
            <a:noFill/>
          </a:ln>
        </p:spPr>
      </p:pic>
      <p:pic>
        <p:nvPicPr>
          <p:cNvPr id="214" name="Slika 6"/>
          <p:cNvPicPr/>
          <p:nvPr/>
        </p:nvPicPr>
        <p:blipFill>
          <a:blip r:embed="rId3"/>
          <a:stretch/>
        </p:blipFill>
        <p:spPr>
          <a:xfrm>
            <a:off x="0" y="130680"/>
            <a:ext cx="1657080" cy="154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icture 2" descr="Vidi izvornu sliku"/>
          <p:cNvPicPr/>
          <p:nvPr/>
        </p:nvPicPr>
        <p:blipFill>
          <a:blip r:embed="rId2"/>
          <a:stretch/>
        </p:blipFill>
        <p:spPr>
          <a:xfrm>
            <a:off x="4190760" y="1240200"/>
            <a:ext cx="3809520" cy="1904760"/>
          </a:xfrm>
          <a:prstGeom prst="rect">
            <a:avLst/>
          </a:prstGeom>
          <a:ln w="0">
            <a:noFill/>
          </a:ln>
        </p:spPr>
      </p:pic>
      <p:sp>
        <p:nvSpPr>
          <p:cNvPr id="216" name="CustomShape 1"/>
          <p:cNvSpPr/>
          <p:nvPr/>
        </p:nvSpPr>
        <p:spPr>
          <a:xfrm>
            <a:off x="183240" y="2680200"/>
            <a:ext cx="11824200" cy="1904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rm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Otvori sljedeću poveznicu, te odaberi </a:t>
            </a:r>
            <a:r>
              <a:rPr lang="hr-HR" sz="2000" b="1" strike="noStrike" spc="-1" dirty="0">
                <a:solidFill>
                  <a:srgbClr val="000000"/>
                </a:solidFill>
                <a:latin typeface="Calibri"/>
              </a:rPr>
              <a:t>PLAY AND LEARN</a:t>
            </a:r>
            <a:r>
              <a:rPr lang="hr-HR" sz="2000" b="0" i="1" strike="noStrike" spc="-1" dirty="0">
                <a:solidFill>
                  <a:srgbClr val="000000"/>
                </a:solidFill>
                <a:latin typeface="Calibri"/>
              </a:rPr>
              <a:t>!</a:t>
            </a:r>
            <a:endParaRPr lang="hr-HR" sz="2000" b="0" strike="noStrike" spc="-1" dirty="0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000" b="0" u="sng" strike="noStrike" spc="-1" dirty="0">
                <a:solidFill>
                  <a:srgbClr val="0563C1"/>
                </a:solidFill>
                <a:highlight>
                  <a:srgbClr val="FFFF00"/>
                </a:highlight>
                <a:uFillTx/>
                <a:latin typeface="Calibri"/>
                <a:hlinkClick r:id="rId3"/>
              </a:rPr>
              <a:t>Lesson 13 Good reads | Way to go 4 (e-sfera.hr)</a:t>
            </a:r>
            <a:endParaRPr lang="hr-HR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Slika 2"/>
          <p:cNvPicPr/>
          <p:nvPr/>
        </p:nvPicPr>
        <p:blipFill>
          <a:blip r:embed="rId2"/>
          <a:stretch/>
        </p:blipFill>
        <p:spPr>
          <a:xfrm>
            <a:off x="374040" y="1335076"/>
            <a:ext cx="7906320" cy="1733400"/>
          </a:xfrm>
          <a:prstGeom prst="rect">
            <a:avLst/>
          </a:prstGeom>
          <a:ln w="0">
            <a:noFill/>
          </a:ln>
        </p:spPr>
      </p:pic>
      <p:pic>
        <p:nvPicPr>
          <p:cNvPr id="92" name="Slika 6"/>
          <p:cNvPicPr/>
          <p:nvPr/>
        </p:nvPicPr>
        <p:blipFill>
          <a:blip r:embed="rId3"/>
          <a:stretch/>
        </p:blipFill>
        <p:spPr>
          <a:xfrm>
            <a:off x="374040" y="249787"/>
            <a:ext cx="5715360" cy="695160"/>
          </a:xfrm>
          <a:prstGeom prst="rect">
            <a:avLst/>
          </a:prstGeom>
          <a:ln w="0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56B1AB-8C5E-4CB8-FEA2-7C24E071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14128" y="3247254"/>
            <a:ext cx="4966642" cy="3312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library, room, shelf&#10;&#10;Description automatically generated">
            <a:extLst>
              <a:ext uri="{FF2B5EF4-FFF2-40B4-BE49-F238E27FC236}">
                <a16:creationId xmlns:a16="http://schemas.microsoft.com/office/drawing/2014/main" id="{32902E0E-61D4-EB82-B9E6-C8266CA21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782540" y="3295502"/>
            <a:ext cx="4638258" cy="3264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D77729-C9BD-43E1-97FF-D41857A0F951}"/>
              </a:ext>
            </a:extLst>
          </p:cNvPr>
          <p:cNvSpPr txBox="1"/>
          <p:nvPr/>
        </p:nvSpPr>
        <p:spPr>
          <a:xfrm>
            <a:off x="1223962" y="6858000"/>
            <a:ext cx="97440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7" tooltip="https://www.flickr.com/photos/lydiaxliu/15072199721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8" tooltip="https://creativecommons.org/licenses/by/3.0/"/>
              </a:rPr>
              <a:t>CC BY</a:t>
            </a:r>
            <a:endParaRPr lang="en-GB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19EDE-A684-CA33-4F33-BA695463D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664976" y="556404"/>
            <a:ext cx="1902924" cy="20152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lika 2"/>
          <p:cNvPicPr/>
          <p:nvPr/>
        </p:nvPicPr>
        <p:blipFill>
          <a:blip r:embed="rId4"/>
          <a:stretch/>
        </p:blipFill>
        <p:spPr>
          <a:xfrm>
            <a:off x="208800" y="589680"/>
            <a:ext cx="10474560" cy="6267960"/>
          </a:xfrm>
          <a:prstGeom prst="rect">
            <a:avLst/>
          </a:prstGeom>
          <a:ln w="0">
            <a:noFill/>
          </a:ln>
        </p:spPr>
      </p:pic>
      <p:pic>
        <p:nvPicPr>
          <p:cNvPr id="95" name="Slika 9"/>
          <p:cNvPicPr/>
          <p:nvPr/>
        </p:nvPicPr>
        <p:blipFill>
          <a:blip r:embed="rId5"/>
          <a:stretch/>
        </p:blipFill>
        <p:spPr>
          <a:xfrm>
            <a:off x="3266640" y="0"/>
            <a:ext cx="5658120" cy="695160"/>
          </a:xfrm>
          <a:prstGeom prst="rect">
            <a:avLst/>
          </a:prstGeom>
          <a:ln w="0">
            <a:noFill/>
          </a:ln>
        </p:spPr>
      </p:pic>
      <p:pic>
        <p:nvPicPr>
          <p:cNvPr id="96" name="Slika 4"/>
          <p:cNvPicPr/>
          <p:nvPr/>
        </p:nvPicPr>
        <p:blipFill>
          <a:blip r:embed="rId6"/>
          <a:stretch/>
        </p:blipFill>
        <p:spPr>
          <a:xfrm>
            <a:off x="4587120" y="294912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97" name="Slika 8"/>
          <p:cNvPicPr/>
          <p:nvPr/>
        </p:nvPicPr>
        <p:blipFill>
          <a:blip r:embed="rId6"/>
          <a:stretch/>
        </p:blipFill>
        <p:spPr>
          <a:xfrm>
            <a:off x="4614480" y="384912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98" name="Slika 11"/>
          <p:cNvPicPr/>
          <p:nvPr/>
        </p:nvPicPr>
        <p:blipFill>
          <a:blip r:embed="rId6"/>
          <a:stretch/>
        </p:blipFill>
        <p:spPr>
          <a:xfrm>
            <a:off x="4614480" y="587232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99" name="Slika 12"/>
          <p:cNvPicPr/>
          <p:nvPr/>
        </p:nvPicPr>
        <p:blipFill>
          <a:blip r:embed="rId6"/>
          <a:stretch/>
        </p:blipFill>
        <p:spPr>
          <a:xfrm>
            <a:off x="7191000" y="257436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0" name="Slika 14"/>
          <p:cNvPicPr/>
          <p:nvPr/>
        </p:nvPicPr>
        <p:blipFill>
          <a:blip r:embed="rId6"/>
          <a:stretch/>
        </p:blipFill>
        <p:spPr>
          <a:xfrm>
            <a:off x="7191000" y="471600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1" name="Slika 15"/>
          <p:cNvPicPr/>
          <p:nvPr/>
        </p:nvPicPr>
        <p:blipFill>
          <a:blip r:embed="rId6"/>
          <a:stretch/>
        </p:blipFill>
        <p:spPr>
          <a:xfrm>
            <a:off x="7191000" y="645516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2" name="Slika 16"/>
          <p:cNvPicPr/>
          <p:nvPr/>
        </p:nvPicPr>
        <p:blipFill>
          <a:blip r:embed="rId6"/>
          <a:stretch/>
        </p:blipFill>
        <p:spPr>
          <a:xfrm>
            <a:off x="9551160" y="348768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3" name="Slika 17"/>
          <p:cNvPicPr/>
          <p:nvPr/>
        </p:nvPicPr>
        <p:blipFill>
          <a:blip r:embed="rId6"/>
          <a:stretch/>
        </p:blipFill>
        <p:spPr>
          <a:xfrm>
            <a:off x="9615240" y="549756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4" name="Slika 18"/>
          <p:cNvPicPr/>
          <p:nvPr/>
        </p:nvPicPr>
        <p:blipFill>
          <a:blip r:embed="rId6"/>
          <a:stretch/>
        </p:blipFill>
        <p:spPr>
          <a:xfrm>
            <a:off x="9511920" y="428904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105" name="Slika 19"/>
          <p:cNvPicPr/>
          <p:nvPr/>
        </p:nvPicPr>
        <p:blipFill>
          <a:blip r:embed="rId6"/>
          <a:stretch/>
        </p:blipFill>
        <p:spPr>
          <a:xfrm>
            <a:off x="4614480" y="5166000"/>
            <a:ext cx="206640" cy="374400"/>
          </a:xfrm>
          <a:prstGeom prst="rect">
            <a:avLst/>
          </a:prstGeom>
          <a:ln w="0">
            <a:noFill/>
          </a:ln>
        </p:spPr>
      </p:pic>
      <p:pic>
        <p:nvPicPr>
          <p:cNvPr id="2" name="22_l13___good_reads">
            <a:hlinkClick r:id="" action="ppaction://media"/>
            <a:extLst>
              <a:ext uri="{FF2B5EF4-FFF2-40B4-BE49-F238E27FC236}">
                <a16:creationId xmlns:a16="http://schemas.microsoft.com/office/drawing/2014/main" id="{3295CBD5-5735-94BA-4E06-798ECAF0E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95998" y="347580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lika 2"/>
          <p:cNvPicPr/>
          <p:nvPr/>
        </p:nvPicPr>
        <p:blipFill>
          <a:blip r:embed="rId2"/>
          <a:stretch/>
        </p:blipFill>
        <p:spPr>
          <a:xfrm>
            <a:off x="239697" y="3429000"/>
            <a:ext cx="12191760" cy="3286800"/>
          </a:xfrm>
          <a:prstGeom prst="rect">
            <a:avLst/>
          </a:prstGeom>
          <a:ln w="0">
            <a:noFill/>
          </a:ln>
        </p:spPr>
      </p:pic>
      <p:pic>
        <p:nvPicPr>
          <p:cNvPr id="107" name="Slika 4"/>
          <p:cNvPicPr/>
          <p:nvPr/>
        </p:nvPicPr>
        <p:blipFill>
          <a:blip r:embed="rId3"/>
          <a:stretch/>
        </p:blipFill>
        <p:spPr>
          <a:xfrm>
            <a:off x="3266640" y="362160"/>
            <a:ext cx="5658120" cy="695160"/>
          </a:xfrm>
          <a:prstGeom prst="rect">
            <a:avLst/>
          </a:prstGeom>
          <a:ln w="0">
            <a:noFill/>
          </a:ln>
        </p:spPr>
      </p:pic>
      <p:pic>
        <p:nvPicPr>
          <p:cNvPr id="108" name="Slika 3"/>
          <p:cNvPicPr/>
          <p:nvPr/>
        </p:nvPicPr>
        <p:blipFill>
          <a:blip r:embed="rId4"/>
          <a:stretch/>
        </p:blipFill>
        <p:spPr>
          <a:xfrm>
            <a:off x="1450552" y="1845720"/>
            <a:ext cx="6856560" cy="963720"/>
          </a:xfrm>
          <a:prstGeom prst="rect">
            <a:avLst/>
          </a:prstGeom>
          <a:ln w="0"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3581280" y="4963680"/>
            <a:ext cx="33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1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3581640" y="5791680"/>
            <a:ext cx="33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4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3607560" y="4105440"/>
            <a:ext cx="33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3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12" name="CustomShape 4"/>
          <p:cNvSpPr/>
          <p:nvPr/>
        </p:nvSpPr>
        <p:spPr>
          <a:xfrm>
            <a:off x="3607560" y="5386680"/>
            <a:ext cx="33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2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13" name="CustomShape 5"/>
          <p:cNvSpPr/>
          <p:nvPr/>
        </p:nvSpPr>
        <p:spPr>
          <a:xfrm>
            <a:off x="3607560" y="4533840"/>
            <a:ext cx="335160" cy="456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5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lika 2"/>
          <p:cNvPicPr/>
          <p:nvPr/>
        </p:nvPicPr>
        <p:blipFill>
          <a:blip r:embed="rId2"/>
          <a:stretch/>
        </p:blipFill>
        <p:spPr>
          <a:xfrm>
            <a:off x="3666960" y="0"/>
            <a:ext cx="4858200" cy="685440"/>
          </a:xfrm>
          <a:prstGeom prst="rect">
            <a:avLst/>
          </a:prstGeom>
          <a:ln w="0">
            <a:noFill/>
          </a:ln>
        </p:spPr>
      </p:pic>
      <p:pic>
        <p:nvPicPr>
          <p:cNvPr id="115" name="Slika 4"/>
          <p:cNvPicPr/>
          <p:nvPr/>
        </p:nvPicPr>
        <p:blipFill>
          <a:blip r:embed="rId3"/>
          <a:stretch/>
        </p:blipFill>
        <p:spPr>
          <a:xfrm>
            <a:off x="556560" y="557640"/>
            <a:ext cx="11078640" cy="1724040"/>
          </a:xfrm>
          <a:prstGeom prst="rect">
            <a:avLst/>
          </a:prstGeom>
          <a:ln w="0">
            <a:noFill/>
          </a:ln>
        </p:spPr>
      </p:pic>
      <p:pic>
        <p:nvPicPr>
          <p:cNvPr id="116" name="Slika 8"/>
          <p:cNvPicPr/>
          <p:nvPr/>
        </p:nvPicPr>
        <p:blipFill>
          <a:blip r:embed="rId4"/>
          <a:stretch/>
        </p:blipFill>
        <p:spPr>
          <a:xfrm>
            <a:off x="1429560" y="2191320"/>
            <a:ext cx="9332280" cy="4575960"/>
          </a:xfrm>
          <a:prstGeom prst="rect">
            <a:avLst/>
          </a:prstGeom>
          <a:ln w="0">
            <a:noFill/>
          </a:ln>
        </p:spPr>
      </p:pic>
      <p:pic>
        <p:nvPicPr>
          <p:cNvPr id="117" name="Slika 14"/>
          <p:cNvPicPr/>
          <p:nvPr/>
        </p:nvPicPr>
        <p:blipFill>
          <a:blip r:embed="rId5"/>
          <a:stretch/>
        </p:blipFill>
        <p:spPr>
          <a:xfrm>
            <a:off x="7094880" y="4759560"/>
            <a:ext cx="2226960" cy="541440"/>
          </a:xfrm>
          <a:prstGeom prst="rect">
            <a:avLst/>
          </a:prstGeom>
          <a:ln w="0">
            <a:noFill/>
          </a:ln>
        </p:spPr>
      </p:pic>
      <p:pic>
        <p:nvPicPr>
          <p:cNvPr id="118" name="Slika 6"/>
          <p:cNvPicPr/>
          <p:nvPr/>
        </p:nvPicPr>
        <p:blipFill>
          <a:blip r:embed="rId6"/>
          <a:stretch/>
        </p:blipFill>
        <p:spPr>
          <a:xfrm>
            <a:off x="8062920" y="2216880"/>
            <a:ext cx="2090520" cy="530640"/>
          </a:xfrm>
          <a:prstGeom prst="rect">
            <a:avLst/>
          </a:prstGeom>
          <a:ln w="0">
            <a:noFill/>
          </a:ln>
        </p:spPr>
      </p:pic>
      <p:pic>
        <p:nvPicPr>
          <p:cNvPr id="119" name="Slika 9"/>
          <p:cNvPicPr/>
          <p:nvPr/>
        </p:nvPicPr>
        <p:blipFill>
          <a:blip r:embed="rId7"/>
          <a:stretch/>
        </p:blipFill>
        <p:spPr>
          <a:xfrm>
            <a:off x="4125240" y="2287800"/>
            <a:ext cx="2838600" cy="452160"/>
          </a:xfrm>
          <a:prstGeom prst="rect">
            <a:avLst/>
          </a:prstGeom>
          <a:ln w="0">
            <a:noFill/>
          </a:ln>
        </p:spPr>
      </p:pic>
      <p:pic>
        <p:nvPicPr>
          <p:cNvPr id="120" name="Slika 13"/>
          <p:cNvPicPr/>
          <p:nvPr/>
        </p:nvPicPr>
        <p:blipFill>
          <a:blip r:embed="rId8"/>
          <a:stretch/>
        </p:blipFill>
        <p:spPr>
          <a:xfrm>
            <a:off x="3429000" y="4787280"/>
            <a:ext cx="1881720" cy="506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lika 2"/>
          <p:cNvPicPr/>
          <p:nvPr/>
        </p:nvPicPr>
        <p:blipFill>
          <a:blip r:embed="rId2"/>
          <a:stretch/>
        </p:blipFill>
        <p:spPr>
          <a:xfrm>
            <a:off x="66240" y="707760"/>
            <a:ext cx="12191760" cy="3827880"/>
          </a:xfrm>
          <a:prstGeom prst="rect">
            <a:avLst/>
          </a:prstGeom>
          <a:ln w="0">
            <a:noFill/>
          </a:ln>
        </p:spPr>
      </p:pic>
      <p:pic>
        <p:nvPicPr>
          <p:cNvPr id="122" name="Slika 3"/>
          <p:cNvPicPr/>
          <p:nvPr/>
        </p:nvPicPr>
        <p:blipFill>
          <a:blip r:embed="rId3"/>
          <a:stretch/>
        </p:blipFill>
        <p:spPr>
          <a:xfrm>
            <a:off x="3514680" y="0"/>
            <a:ext cx="4858200" cy="685440"/>
          </a:xfrm>
          <a:prstGeom prst="rect">
            <a:avLst/>
          </a:prstGeom>
          <a:ln w="0">
            <a:noFill/>
          </a:ln>
        </p:spPr>
      </p:pic>
      <p:pic>
        <p:nvPicPr>
          <p:cNvPr id="123" name="Slika 5"/>
          <p:cNvPicPr/>
          <p:nvPr/>
        </p:nvPicPr>
        <p:blipFill>
          <a:blip r:embed="rId4"/>
          <a:stretch/>
        </p:blipFill>
        <p:spPr>
          <a:xfrm>
            <a:off x="226800" y="4307400"/>
            <a:ext cx="12030840" cy="2444760"/>
          </a:xfrm>
          <a:prstGeom prst="rect">
            <a:avLst/>
          </a:prstGeom>
          <a:ln w="0"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8527680" y="1216800"/>
            <a:ext cx="344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8535600" y="1625040"/>
            <a:ext cx="344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26" name="CustomShape 3"/>
          <p:cNvSpPr/>
          <p:nvPr/>
        </p:nvSpPr>
        <p:spPr>
          <a:xfrm>
            <a:off x="1959120" y="5752080"/>
            <a:ext cx="170208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age he left school.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27" name="CustomShape 4"/>
          <p:cNvSpPr/>
          <p:nvPr/>
        </p:nvSpPr>
        <p:spPr>
          <a:xfrm>
            <a:off x="8552520" y="2041200"/>
            <a:ext cx="3549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28" name="CustomShape 5"/>
          <p:cNvSpPr/>
          <p:nvPr/>
        </p:nvSpPr>
        <p:spPr>
          <a:xfrm>
            <a:off x="8551800" y="2478600"/>
            <a:ext cx="3549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T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29" name="CustomShape 6"/>
          <p:cNvSpPr/>
          <p:nvPr/>
        </p:nvSpPr>
        <p:spPr>
          <a:xfrm>
            <a:off x="8564400" y="3236040"/>
            <a:ext cx="344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0" name="CustomShape 7"/>
          <p:cNvSpPr/>
          <p:nvPr/>
        </p:nvSpPr>
        <p:spPr>
          <a:xfrm>
            <a:off x="8564760" y="3636720"/>
            <a:ext cx="344160" cy="51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800" b="0" strike="noStrike" spc="-1">
                <a:solidFill>
                  <a:srgbClr val="41B0BF"/>
                </a:solidFill>
                <a:latin typeface="Calibri"/>
              </a:rPr>
              <a:t>F</a:t>
            </a:r>
            <a:endParaRPr lang="hr-HR" sz="2800" b="0" strike="noStrike" spc="-1">
              <a:latin typeface="Arial"/>
            </a:endParaRPr>
          </a:p>
        </p:txBody>
      </p:sp>
      <p:sp>
        <p:nvSpPr>
          <p:cNvPr id="131" name="CustomShape 8"/>
          <p:cNvSpPr/>
          <p:nvPr/>
        </p:nvSpPr>
        <p:spPr>
          <a:xfrm>
            <a:off x="3678480" y="5734800"/>
            <a:ext cx="170208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age his son died.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32" name="CustomShape 9"/>
          <p:cNvSpPr/>
          <p:nvPr/>
        </p:nvSpPr>
        <p:spPr>
          <a:xfrm>
            <a:off x="5295600" y="5699880"/>
            <a:ext cx="198252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number of daughters he had.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33" name="CustomShape 10"/>
          <p:cNvSpPr/>
          <p:nvPr/>
        </p:nvSpPr>
        <p:spPr>
          <a:xfrm>
            <a:off x="7066440" y="5657760"/>
            <a:ext cx="170208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year he wrote </a:t>
            </a: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Tom Sawyer.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34" name="CustomShape 11"/>
          <p:cNvSpPr/>
          <p:nvPr/>
        </p:nvSpPr>
        <p:spPr>
          <a:xfrm>
            <a:off x="8669160" y="5636880"/>
            <a:ext cx="2151000" cy="11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year he wrote </a:t>
            </a:r>
            <a:r>
              <a:rPr lang="hr-HR" sz="2400" b="0" strike="noStrike" spc="-1">
                <a:solidFill>
                  <a:srgbClr val="41B0BF"/>
                </a:solidFill>
                <a:latin typeface="Calibri"/>
              </a:rPr>
              <a:t>Life on the Mississippi.</a:t>
            </a:r>
            <a:endParaRPr lang="hr-HR" sz="2400" b="0" strike="noStrike" spc="-1">
              <a:latin typeface="Arial"/>
            </a:endParaRPr>
          </a:p>
        </p:txBody>
      </p:sp>
      <p:sp>
        <p:nvSpPr>
          <p:cNvPr id="135" name="CustomShape 12"/>
          <p:cNvSpPr/>
          <p:nvPr/>
        </p:nvSpPr>
        <p:spPr>
          <a:xfrm>
            <a:off x="10756800" y="5657760"/>
            <a:ext cx="1346760" cy="821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The year </a:t>
            </a:r>
            <a:endParaRPr lang="hr-HR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hr-HR" sz="2400" b="0" i="1" strike="noStrike" spc="-1">
                <a:solidFill>
                  <a:srgbClr val="41B0BF"/>
                </a:solidFill>
                <a:latin typeface="Calibri"/>
              </a:rPr>
              <a:t>he died.</a:t>
            </a:r>
            <a:endParaRPr lang="hr-HR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lika 1"/>
          <p:cNvPicPr/>
          <p:nvPr/>
        </p:nvPicPr>
        <p:blipFill>
          <a:blip r:embed="rId2"/>
          <a:stretch/>
        </p:blipFill>
        <p:spPr>
          <a:xfrm>
            <a:off x="3666960" y="0"/>
            <a:ext cx="4858200" cy="685440"/>
          </a:xfrm>
          <a:prstGeom prst="rect">
            <a:avLst/>
          </a:prstGeom>
          <a:ln w="0">
            <a:noFill/>
          </a:ln>
        </p:spPr>
      </p:pic>
      <p:pic>
        <p:nvPicPr>
          <p:cNvPr id="137" name="Slika 3"/>
          <p:cNvPicPr/>
          <p:nvPr/>
        </p:nvPicPr>
        <p:blipFill>
          <a:blip r:embed="rId3"/>
          <a:stretch/>
        </p:blipFill>
        <p:spPr>
          <a:xfrm>
            <a:off x="0" y="1526760"/>
            <a:ext cx="12191760" cy="3905640"/>
          </a:xfrm>
          <a:prstGeom prst="rect">
            <a:avLst/>
          </a:prstGeom>
          <a:ln w="0">
            <a:noFill/>
          </a:ln>
        </p:spPr>
      </p:pic>
      <p:sp>
        <p:nvSpPr>
          <p:cNvPr id="138" name="CustomShape 1"/>
          <p:cNvSpPr/>
          <p:nvPr/>
        </p:nvSpPr>
        <p:spPr>
          <a:xfrm>
            <a:off x="7586280" y="2269080"/>
            <a:ext cx="1896120" cy="52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9" name="CustomShape 2"/>
          <p:cNvSpPr/>
          <p:nvPr/>
        </p:nvSpPr>
        <p:spPr>
          <a:xfrm>
            <a:off x="9889200" y="2286000"/>
            <a:ext cx="1896120" cy="52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0" name="CustomShape 3"/>
          <p:cNvSpPr/>
          <p:nvPr/>
        </p:nvSpPr>
        <p:spPr>
          <a:xfrm>
            <a:off x="9008640" y="3798720"/>
            <a:ext cx="1218960" cy="52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1" name="CustomShape 4"/>
          <p:cNvSpPr/>
          <p:nvPr/>
        </p:nvSpPr>
        <p:spPr>
          <a:xfrm>
            <a:off x="8161920" y="4540680"/>
            <a:ext cx="1218960" cy="52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5"/>
          <p:cNvSpPr/>
          <p:nvPr/>
        </p:nvSpPr>
        <p:spPr>
          <a:xfrm>
            <a:off x="9872280" y="4622760"/>
            <a:ext cx="1218960" cy="524520"/>
          </a:xfrm>
          <a:prstGeom prst="ellipse">
            <a:avLst/>
          </a:prstGeom>
          <a:noFill/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lika 2"/>
          <p:cNvPicPr/>
          <p:nvPr/>
        </p:nvPicPr>
        <p:blipFill>
          <a:blip r:embed="rId2"/>
          <a:stretch/>
        </p:blipFill>
        <p:spPr>
          <a:xfrm>
            <a:off x="0" y="1262160"/>
            <a:ext cx="12191760" cy="4332960"/>
          </a:xfrm>
          <a:prstGeom prst="rect">
            <a:avLst/>
          </a:prstGeom>
          <a:ln w="0">
            <a:noFill/>
          </a:ln>
        </p:spPr>
      </p:pic>
      <p:pic>
        <p:nvPicPr>
          <p:cNvPr id="144" name="Slika 3"/>
          <p:cNvPicPr/>
          <p:nvPr/>
        </p:nvPicPr>
        <p:blipFill>
          <a:blip r:embed="rId3"/>
          <a:stretch/>
        </p:blipFill>
        <p:spPr>
          <a:xfrm>
            <a:off x="3666960" y="0"/>
            <a:ext cx="4858200" cy="685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8034</TotalTime>
  <Words>230</Words>
  <Application>Microsoft Office PowerPoint</Application>
  <PresentationFormat>Widescreen</PresentationFormat>
  <Paragraphs>67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StarSymbol</vt:lpstr>
      <vt:lpstr>Symbol</vt:lpstr>
      <vt:lpstr>Times New Roman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ZVONKA IVKOVIĆ</dc:creator>
  <dc:description/>
  <cp:lastModifiedBy>Sanja Ivoš</cp:lastModifiedBy>
  <cp:revision>454</cp:revision>
  <dcterms:created xsi:type="dcterms:W3CDTF">2021-09-01T06:25:32Z</dcterms:created>
  <dcterms:modified xsi:type="dcterms:W3CDTF">2023-01-26T13:17:25Z</dcterms:modified>
  <dc:language>hr-HR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Široki zaslon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23</vt:i4>
  </property>
</Properties>
</file>